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 Lee" initials="L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>
        <p:scale>
          <a:sx n="102" d="100"/>
          <a:sy n="102" d="100"/>
        </p:scale>
        <p:origin x="-120" y="-2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.%20Malawi\IAS%202019\IAS%202019%20Resistance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93840800317182E-2"/>
          <c:y val="2.9890682210166251E-2"/>
          <c:w val="0.88948189403531763"/>
          <c:h val="0.5955294639264165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No. of patients with VL &gt; 1,000 copies/ml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Sheet2!$A$2:$B$7</c:f>
              <c:multiLvlStrCache>
                <c:ptCount val="5"/>
                <c:lvl>
                  <c:pt idx="0">
                    <c:v>6 months 
after switch</c:v>
                  </c:pt>
                  <c:pt idx="1">
                    <c:v>12 months 
after switch</c:v>
                  </c:pt>
                  <c:pt idx="3">
                    <c:v>6 months 
after genotype</c:v>
                  </c:pt>
                  <c:pt idx="4">
                    <c:v>12 months 
after genotype</c:v>
                  </c:pt>
                </c:lvl>
                <c:lvl>
                  <c:pt idx="0">
                    <c:v>Patients switched to 3rd line</c:v>
                  </c:pt>
                  <c:pt idx="3">
                    <c:v>Patients remaining on 2nd line</c:v>
                  </c:pt>
                </c:lvl>
              </c:multiLvlStrCache>
            </c:multiLvlStrRef>
          </c:cat>
          <c:val>
            <c:numRef>
              <c:f>Sheet2!$C$2:$C$7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</c:ser>
        <c:ser>
          <c:idx val="2"/>
          <c:order val="1"/>
          <c:tx>
            <c:strRef>
              <c:f>Sheet2!$D$1</c:f>
              <c:strCache>
                <c:ptCount val="1"/>
                <c:pt idx="0">
                  <c:v>No. of patients with VL &lt; 1,000 copies/ml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86%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85%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33%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Sheet2!$A$2:$B$7</c:f>
              <c:multiLvlStrCache>
                <c:ptCount val="5"/>
                <c:lvl>
                  <c:pt idx="0">
                    <c:v>6 months 
after switch</c:v>
                  </c:pt>
                  <c:pt idx="1">
                    <c:v>12 months 
after switch</c:v>
                  </c:pt>
                  <c:pt idx="3">
                    <c:v>6 months 
after genotype</c:v>
                  </c:pt>
                  <c:pt idx="4">
                    <c:v>12 months 
after genotype</c:v>
                  </c:pt>
                </c:lvl>
                <c:lvl>
                  <c:pt idx="0">
                    <c:v>Patients switched to 3rd line</c:v>
                  </c:pt>
                  <c:pt idx="3">
                    <c:v>Patients remaining on 2nd line</c:v>
                  </c:pt>
                </c:lvl>
              </c:multiLvlStrCache>
            </c:multiLvlStrRef>
          </c:cat>
          <c:val>
            <c:numRef>
              <c:f>Sheet2!$D$2:$D$7</c:f>
              <c:numCache>
                <c:formatCode>General</c:formatCode>
                <c:ptCount val="6"/>
                <c:pt idx="0">
                  <c:v>19</c:v>
                </c:pt>
                <c:pt idx="1">
                  <c:v>11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59476352"/>
        <c:axId val="160496256"/>
      </c:barChart>
      <c:catAx>
        <c:axId val="15947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496256"/>
        <c:crosses val="autoZero"/>
        <c:auto val="1"/>
        <c:lblAlgn val="ctr"/>
        <c:lblOffset val="100"/>
        <c:noMultiLvlLbl val="0"/>
      </c:catAx>
      <c:valAx>
        <c:axId val="160496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Patients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947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27702415677833E-4"/>
          <c:y val="0.84890658554044385"/>
          <c:w val="0.64033184595451842"/>
          <c:h val="0.135941899308041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24T11:07:28.495" idx="1">
    <p:pos x="4490" y="2916"/>
    <p:text>Is there a Twitter handle that we want to add? Rachel's? MSF's?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84FA5-C4AC-4534-9F3F-19E0D566D57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B0806162-CE2D-47BD-93DB-73C973617D90}">
      <dgm:prSet phldrT="[Text]" custT="1"/>
      <dgm:spPr/>
      <dgm:t>
        <a:bodyPr/>
        <a:lstStyle/>
        <a:p>
          <a:r>
            <a:rPr lang="en-US" sz="1400" dirty="0" smtClean="0"/>
            <a:t>Resistant to at least one NRTI</a:t>
          </a:r>
          <a:br>
            <a:rPr lang="en-US" sz="1400" dirty="0" smtClean="0"/>
          </a:br>
          <a:r>
            <a:rPr lang="en-US" sz="1400" dirty="0" smtClean="0"/>
            <a:t>75 (76%)</a:t>
          </a:r>
          <a:br>
            <a:rPr lang="en-US" sz="1400" dirty="0" smtClean="0"/>
          </a:br>
          <a:endParaRPr lang="en-US" sz="1400" dirty="0"/>
        </a:p>
      </dgm:t>
    </dgm:pt>
    <dgm:pt modelId="{A75D7DDE-AFF2-4ACD-9FC3-1EF9824747DA}" type="parTrans" cxnId="{7F4111B1-48FA-4FAD-B4B9-766B7FD363CB}">
      <dgm:prSet/>
      <dgm:spPr/>
      <dgm:t>
        <a:bodyPr/>
        <a:lstStyle/>
        <a:p>
          <a:endParaRPr lang="en-US" sz="3200"/>
        </a:p>
      </dgm:t>
    </dgm:pt>
    <dgm:pt modelId="{BDF2453C-2673-4914-9E1A-01A9C1CAE002}" type="sibTrans" cxnId="{7F4111B1-48FA-4FAD-B4B9-766B7FD363CB}">
      <dgm:prSet/>
      <dgm:spPr/>
      <dgm:t>
        <a:bodyPr/>
        <a:lstStyle/>
        <a:p>
          <a:endParaRPr lang="en-US" sz="3200"/>
        </a:p>
      </dgm:t>
    </dgm:pt>
    <dgm:pt modelId="{34B5E05A-CF95-4DDF-8273-71D48F5E19F2}">
      <dgm:prSet phldrT="[Text]" custT="1"/>
      <dgm:spPr/>
      <dgm:t>
        <a:bodyPr/>
        <a:lstStyle/>
        <a:p>
          <a:r>
            <a:rPr lang="en-US" sz="1400" dirty="0" smtClean="0"/>
            <a:t>Resistant to at least one PI</a:t>
          </a:r>
          <a:br>
            <a:rPr lang="en-US" sz="1400" dirty="0" smtClean="0"/>
          </a:br>
          <a:r>
            <a:rPr lang="en-US" sz="1400" dirty="0" smtClean="0"/>
            <a:t>28 (28%)</a:t>
          </a:r>
          <a:endParaRPr lang="en-US" sz="1400" dirty="0"/>
        </a:p>
      </dgm:t>
    </dgm:pt>
    <dgm:pt modelId="{5312B9FA-89AD-4FFD-810B-ACE0E8ED6DE4}" type="parTrans" cxnId="{1761A6E6-CA45-4E6B-AEC8-9178135166D9}">
      <dgm:prSet/>
      <dgm:spPr/>
      <dgm:t>
        <a:bodyPr/>
        <a:lstStyle/>
        <a:p>
          <a:endParaRPr lang="en-US" sz="3200"/>
        </a:p>
      </dgm:t>
    </dgm:pt>
    <dgm:pt modelId="{8F124867-88C1-4895-B317-ECADDC4E6DC4}" type="sibTrans" cxnId="{1761A6E6-CA45-4E6B-AEC8-9178135166D9}">
      <dgm:prSet/>
      <dgm:spPr/>
      <dgm:t>
        <a:bodyPr/>
        <a:lstStyle/>
        <a:p>
          <a:endParaRPr lang="en-US" sz="3200"/>
        </a:p>
      </dgm:t>
    </dgm:pt>
    <dgm:pt modelId="{607CCEA2-3EC8-4DEA-899E-50BD806036A4}">
      <dgm:prSet phldrT="[Text]" custT="1"/>
      <dgm:spPr/>
      <dgm:t>
        <a:bodyPr/>
        <a:lstStyle/>
        <a:p>
          <a:r>
            <a:rPr lang="en-US" sz="1400" dirty="0" smtClean="0"/>
            <a:t>Resistant to all available NRTIs</a:t>
          </a:r>
          <a:br>
            <a:rPr lang="en-US" sz="1400" dirty="0" smtClean="0"/>
          </a:br>
          <a:r>
            <a:rPr lang="en-US" sz="1400" dirty="0" smtClean="0"/>
            <a:t>14 (14%)</a:t>
          </a:r>
          <a:endParaRPr lang="en-US" sz="1400" dirty="0"/>
        </a:p>
      </dgm:t>
    </dgm:pt>
    <dgm:pt modelId="{E2E45524-51F9-44C8-84D2-9373CDDF82EC}" type="sibTrans" cxnId="{F80A385D-9AB5-43D6-8E7C-7E4DE9ED924E}">
      <dgm:prSet/>
      <dgm:spPr/>
      <dgm:t>
        <a:bodyPr/>
        <a:lstStyle/>
        <a:p>
          <a:endParaRPr lang="en-US" sz="3200"/>
        </a:p>
      </dgm:t>
    </dgm:pt>
    <dgm:pt modelId="{F18843F7-16DD-45E2-81F5-0BF2490155BB}" type="parTrans" cxnId="{F80A385D-9AB5-43D6-8E7C-7E4DE9ED924E}">
      <dgm:prSet/>
      <dgm:spPr/>
      <dgm:t>
        <a:bodyPr/>
        <a:lstStyle/>
        <a:p>
          <a:endParaRPr lang="en-US" sz="3200"/>
        </a:p>
      </dgm:t>
    </dgm:pt>
    <dgm:pt modelId="{CB2A0C77-8CD2-49CD-A487-D7EBC48EF880}">
      <dgm:prSet phldrT="[Text]" custT="1"/>
      <dgm:spPr/>
      <dgm:t>
        <a:bodyPr/>
        <a:lstStyle/>
        <a:p>
          <a:pPr algn="ctr"/>
          <a:endParaRPr lang="en-US" sz="1400" dirty="0"/>
        </a:p>
      </dgm:t>
    </dgm:pt>
    <dgm:pt modelId="{FC7B54C8-2DFA-41E5-8F7F-466E15318014}" type="sibTrans" cxnId="{9675522B-E591-4A45-A89D-2444B4FB9331}">
      <dgm:prSet/>
      <dgm:spPr/>
      <dgm:t>
        <a:bodyPr/>
        <a:lstStyle/>
        <a:p>
          <a:endParaRPr lang="en-US" sz="3200"/>
        </a:p>
      </dgm:t>
    </dgm:pt>
    <dgm:pt modelId="{44C4C4BB-A3CD-46FA-9E8C-9F9175E446CB}" type="parTrans" cxnId="{9675522B-E591-4A45-A89D-2444B4FB9331}">
      <dgm:prSet/>
      <dgm:spPr/>
      <dgm:t>
        <a:bodyPr/>
        <a:lstStyle/>
        <a:p>
          <a:endParaRPr lang="en-US" sz="3200"/>
        </a:p>
      </dgm:t>
    </dgm:pt>
    <dgm:pt modelId="{E68F804F-F229-4E87-9461-3D1166777A1E}" type="pres">
      <dgm:prSet presAssocID="{94184FA5-C4AC-4534-9F3F-19E0D566D57D}" presName="compositeShape" presStyleCnt="0">
        <dgm:presLayoutVars>
          <dgm:chMax val="7"/>
          <dgm:dir/>
          <dgm:resizeHandles val="exact"/>
        </dgm:presLayoutVars>
      </dgm:prSet>
      <dgm:spPr/>
    </dgm:pt>
    <dgm:pt modelId="{FAE15B03-EFF2-457D-8DD3-5BA3EDB03448}" type="pres">
      <dgm:prSet presAssocID="{B0806162-CE2D-47BD-93DB-73C973617D90}" presName="circ1" presStyleLbl="vennNode1" presStyleIdx="0" presStyleCnt="4" custScaleX="166488" custScaleY="153518" custLinFactNeighborX="46367" custLinFactNeighborY="22109"/>
      <dgm:spPr/>
      <dgm:t>
        <a:bodyPr/>
        <a:lstStyle/>
        <a:p>
          <a:endParaRPr lang="en-US"/>
        </a:p>
      </dgm:t>
    </dgm:pt>
    <dgm:pt modelId="{32E23DCB-450F-4747-8812-DDD0F77671A9}" type="pres">
      <dgm:prSet presAssocID="{B0806162-CE2D-47BD-93DB-73C973617D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1998F-C033-4B92-B32A-E7B72D7561C2}" type="pres">
      <dgm:prSet presAssocID="{607CCEA2-3EC8-4DEA-899E-50BD806036A4}" presName="circ2" presStyleLbl="vennNode1" presStyleIdx="1" presStyleCnt="4" custScaleX="94220" custScaleY="60983" custLinFactNeighborX="44258" custLinFactNeighborY="-10569"/>
      <dgm:spPr/>
      <dgm:t>
        <a:bodyPr/>
        <a:lstStyle/>
        <a:p>
          <a:endParaRPr lang="en-US"/>
        </a:p>
      </dgm:t>
    </dgm:pt>
    <dgm:pt modelId="{B6776971-61A5-4959-B358-51F23A77A45B}" type="pres">
      <dgm:prSet presAssocID="{607CCEA2-3EC8-4DEA-899E-50BD806036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3994C-DAD0-4536-AE1C-E9D684873C2F}" type="pres">
      <dgm:prSet presAssocID="{CB2A0C77-8CD2-49CD-A487-D7EBC48EF880}" presName="circ3" presStyleLbl="vennNode1" presStyleIdx="2" presStyleCnt="4" custScaleX="62020" custScaleY="59049" custLinFactX="-7088" custLinFactNeighborX="-100000" custLinFactNeighborY="-58121"/>
      <dgm:spPr/>
      <dgm:t>
        <a:bodyPr/>
        <a:lstStyle/>
        <a:p>
          <a:endParaRPr lang="en-US"/>
        </a:p>
      </dgm:t>
    </dgm:pt>
    <dgm:pt modelId="{772E56F7-AA4B-4C1B-BC02-FF0711E5E946}" type="pres">
      <dgm:prSet presAssocID="{CB2A0C77-8CD2-49CD-A487-D7EBC48EF8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EBBBE-E3D0-4818-BD01-438E30967175}" type="pres">
      <dgm:prSet presAssocID="{34B5E05A-CF95-4DDF-8273-71D48F5E19F2}" presName="circ4" presStyleLbl="vennNode1" presStyleIdx="3" presStyleCnt="4" custScaleX="95809" custScaleY="75165" custLinFactNeighborX="55116" custLinFactNeighborY="-10569"/>
      <dgm:spPr/>
      <dgm:t>
        <a:bodyPr/>
        <a:lstStyle/>
        <a:p>
          <a:endParaRPr lang="en-US"/>
        </a:p>
      </dgm:t>
    </dgm:pt>
    <dgm:pt modelId="{197052B4-EFD9-4F4C-9F2D-59927BE960C6}" type="pres">
      <dgm:prSet presAssocID="{34B5E05A-CF95-4DDF-8273-71D48F5E19F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8EF17-DB14-45DA-B8C7-7AFD9CFC7602}" type="presOf" srcId="{B0806162-CE2D-47BD-93DB-73C973617D90}" destId="{FAE15B03-EFF2-457D-8DD3-5BA3EDB03448}" srcOrd="0" destOrd="0" presId="urn:microsoft.com/office/officeart/2005/8/layout/venn1"/>
    <dgm:cxn modelId="{1761A6E6-CA45-4E6B-AEC8-9178135166D9}" srcId="{94184FA5-C4AC-4534-9F3F-19E0D566D57D}" destId="{34B5E05A-CF95-4DDF-8273-71D48F5E19F2}" srcOrd="3" destOrd="0" parTransId="{5312B9FA-89AD-4FFD-810B-ACE0E8ED6DE4}" sibTransId="{8F124867-88C1-4895-B317-ECADDC4E6DC4}"/>
    <dgm:cxn modelId="{AB3ACCB0-FE85-4E27-AFB4-F711F078F340}" type="presOf" srcId="{34B5E05A-CF95-4DDF-8273-71D48F5E19F2}" destId="{197052B4-EFD9-4F4C-9F2D-59927BE960C6}" srcOrd="1" destOrd="0" presId="urn:microsoft.com/office/officeart/2005/8/layout/venn1"/>
    <dgm:cxn modelId="{F80A385D-9AB5-43D6-8E7C-7E4DE9ED924E}" srcId="{94184FA5-C4AC-4534-9F3F-19E0D566D57D}" destId="{607CCEA2-3EC8-4DEA-899E-50BD806036A4}" srcOrd="1" destOrd="0" parTransId="{F18843F7-16DD-45E2-81F5-0BF2490155BB}" sibTransId="{E2E45524-51F9-44C8-84D2-9373CDDF82EC}"/>
    <dgm:cxn modelId="{9675522B-E591-4A45-A89D-2444B4FB9331}" srcId="{94184FA5-C4AC-4534-9F3F-19E0D566D57D}" destId="{CB2A0C77-8CD2-49CD-A487-D7EBC48EF880}" srcOrd="2" destOrd="0" parTransId="{44C4C4BB-A3CD-46FA-9E8C-9F9175E446CB}" sibTransId="{FC7B54C8-2DFA-41E5-8F7F-466E15318014}"/>
    <dgm:cxn modelId="{36BDC4D0-05E7-48B7-B789-A4FF4BE91311}" type="presOf" srcId="{CB2A0C77-8CD2-49CD-A487-D7EBC48EF880}" destId="{A813994C-DAD0-4536-AE1C-E9D684873C2F}" srcOrd="0" destOrd="0" presId="urn:microsoft.com/office/officeart/2005/8/layout/venn1"/>
    <dgm:cxn modelId="{77CA310C-8635-4920-A6B0-6DC82CCF0E3F}" type="presOf" srcId="{B0806162-CE2D-47BD-93DB-73C973617D90}" destId="{32E23DCB-450F-4747-8812-DDD0F77671A9}" srcOrd="1" destOrd="0" presId="urn:microsoft.com/office/officeart/2005/8/layout/venn1"/>
    <dgm:cxn modelId="{44630103-D800-4DAC-84F2-B5EBEFBBE49F}" type="presOf" srcId="{607CCEA2-3EC8-4DEA-899E-50BD806036A4}" destId="{B6776971-61A5-4959-B358-51F23A77A45B}" srcOrd="1" destOrd="0" presId="urn:microsoft.com/office/officeart/2005/8/layout/venn1"/>
    <dgm:cxn modelId="{B77D9789-DFD2-4A3A-8BFC-3073236477F9}" type="presOf" srcId="{94184FA5-C4AC-4534-9F3F-19E0D566D57D}" destId="{E68F804F-F229-4E87-9461-3D1166777A1E}" srcOrd="0" destOrd="0" presId="urn:microsoft.com/office/officeart/2005/8/layout/venn1"/>
    <dgm:cxn modelId="{449889DE-D403-494D-91A3-194CC4D481D3}" type="presOf" srcId="{34B5E05A-CF95-4DDF-8273-71D48F5E19F2}" destId="{C37EBBBE-E3D0-4818-BD01-438E30967175}" srcOrd="0" destOrd="0" presId="urn:microsoft.com/office/officeart/2005/8/layout/venn1"/>
    <dgm:cxn modelId="{7F4111B1-48FA-4FAD-B4B9-766B7FD363CB}" srcId="{94184FA5-C4AC-4534-9F3F-19E0D566D57D}" destId="{B0806162-CE2D-47BD-93DB-73C973617D90}" srcOrd="0" destOrd="0" parTransId="{A75D7DDE-AFF2-4ACD-9FC3-1EF9824747DA}" sibTransId="{BDF2453C-2673-4914-9E1A-01A9C1CAE002}"/>
    <dgm:cxn modelId="{42A63FC9-CDDC-4975-B12B-9840CDEA834F}" type="presOf" srcId="{607CCEA2-3EC8-4DEA-899E-50BD806036A4}" destId="{CC61998F-C033-4B92-B32A-E7B72D7561C2}" srcOrd="0" destOrd="0" presId="urn:microsoft.com/office/officeart/2005/8/layout/venn1"/>
    <dgm:cxn modelId="{27BA021A-5C1A-4458-8538-2C11C0BE7B35}" type="presOf" srcId="{CB2A0C77-8CD2-49CD-A487-D7EBC48EF880}" destId="{772E56F7-AA4B-4C1B-BC02-FF0711E5E946}" srcOrd="1" destOrd="0" presId="urn:microsoft.com/office/officeart/2005/8/layout/venn1"/>
    <dgm:cxn modelId="{ED6992D6-603F-40D6-849A-EB2AD5DC094C}" type="presParOf" srcId="{E68F804F-F229-4E87-9461-3D1166777A1E}" destId="{FAE15B03-EFF2-457D-8DD3-5BA3EDB03448}" srcOrd="0" destOrd="0" presId="urn:microsoft.com/office/officeart/2005/8/layout/venn1"/>
    <dgm:cxn modelId="{6410FBB8-A340-486C-B016-A10F84FB5957}" type="presParOf" srcId="{E68F804F-F229-4E87-9461-3D1166777A1E}" destId="{32E23DCB-450F-4747-8812-DDD0F77671A9}" srcOrd="1" destOrd="0" presId="urn:microsoft.com/office/officeart/2005/8/layout/venn1"/>
    <dgm:cxn modelId="{BDEAACA5-9938-4FF6-B0FC-035AB8F664C9}" type="presParOf" srcId="{E68F804F-F229-4E87-9461-3D1166777A1E}" destId="{CC61998F-C033-4B92-B32A-E7B72D7561C2}" srcOrd="2" destOrd="0" presId="urn:microsoft.com/office/officeart/2005/8/layout/venn1"/>
    <dgm:cxn modelId="{F635FD4E-B151-49A6-B3CD-1DB70445827B}" type="presParOf" srcId="{E68F804F-F229-4E87-9461-3D1166777A1E}" destId="{B6776971-61A5-4959-B358-51F23A77A45B}" srcOrd="3" destOrd="0" presId="urn:microsoft.com/office/officeart/2005/8/layout/venn1"/>
    <dgm:cxn modelId="{007A3BFF-FC2C-43BB-92BB-E8AC0188398C}" type="presParOf" srcId="{E68F804F-F229-4E87-9461-3D1166777A1E}" destId="{A813994C-DAD0-4536-AE1C-E9D684873C2F}" srcOrd="4" destOrd="0" presId="urn:microsoft.com/office/officeart/2005/8/layout/venn1"/>
    <dgm:cxn modelId="{B969C222-DA52-4F6F-B08A-3D7F5B154265}" type="presParOf" srcId="{E68F804F-F229-4E87-9461-3D1166777A1E}" destId="{772E56F7-AA4B-4C1B-BC02-FF0711E5E946}" srcOrd="5" destOrd="0" presId="urn:microsoft.com/office/officeart/2005/8/layout/venn1"/>
    <dgm:cxn modelId="{BE9560CB-2E13-41B0-9A4D-E3E93948C369}" type="presParOf" srcId="{E68F804F-F229-4E87-9461-3D1166777A1E}" destId="{C37EBBBE-E3D0-4818-BD01-438E30967175}" srcOrd="6" destOrd="0" presId="urn:microsoft.com/office/officeart/2005/8/layout/venn1"/>
    <dgm:cxn modelId="{B760A519-C3EC-4D6E-850C-225F047A73D8}" type="presParOf" srcId="{E68F804F-F229-4E87-9461-3D1166777A1E}" destId="{197052B4-EFD9-4F4C-9F2D-59927BE960C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15B03-EFF2-457D-8DD3-5BA3EDB03448}">
      <dsp:nvSpPr>
        <dsp:cNvPr id="0" name=""/>
        <dsp:cNvSpPr/>
      </dsp:nvSpPr>
      <dsp:spPr>
        <a:xfrm>
          <a:off x="1990294" y="463846"/>
          <a:ext cx="3696683" cy="340869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Resistant to at least one NRTI</a:t>
          </a:r>
          <a:br>
            <a:rPr lang="en-US" sz="1400" kern="1200" dirty="0" smtClean="0"/>
          </a:br>
          <a:r>
            <a:rPr lang="en-US" sz="1400" kern="1200" dirty="0" smtClean="0"/>
            <a:t>75 (76%)</a:t>
          </a:r>
          <a:br>
            <a:rPr lang="en-US" sz="1400" kern="1200" dirty="0" smtClean="0"/>
          </a:br>
          <a:endParaRPr lang="en-US" sz="1400" kern="1200" dirty="0"/>
        </a:p>
      </dsp:txBody>
      <dsp:txXfrm>
        <a:off x="2416835" y="922710"/>
        <a:ext cx="2843602" cy="1081606"/>
      </dsp:txXfrm>
    </dsp:sp>
    <dsp:sp modelId="{CC61998F-C033-4B92-B32A-E7B72D7561C2}">
      <dsp:nvSpPr>
        <dsp:cNvPr id="0" name=""/>
        <dsp:cNvSpPr/>
      </dsp:nvSpPr>
      <dsp:spPr>
        <a:xfrm>
          <a:off x="3594926" y="1747682"/>
          <a:ext cx="2092051" cy="135406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Resistant to all available NRTIs</a:t>
          </a:r>
          <a:br>
            <a:rPr lang="en-US" sz="1400" kern="1200" dirty="0" smtClean="0"/>
          </a:br>
          <a:r>
            <a:rPr lang="en-US" sz="1400" kern="1200" dirty="0" smtClean="0"/>
            <a:t>14 (14%)</a:t>
          </a:r>
          <a:endParaRPr lang="en-US" sz="1400" kern="1200" dirty="0"/>
        </a:p>
      </dsp:txBody>
      <dsp:txXfrm>
        <a:off x="4721415" y="1903920"/>
        <a:ext cx="804635" cy="1041585"/>
      </dsp:txXfrm>
    </dsp:sp>
    <dsp:sp modelId="{A813994C-DAD0-4536-AE1C-E9D684873C2F}">
      <dsp:nvSpPr>
        <dsp:cNvPr id="0" name=""/>
        <dsp:cNvSpPr/>
      </dsp:nvSpPr>
      <dsp:spPr>
        <a:xfrm>
          <a:off x="0" y="1695409"/>
          <a:ext cx="1377085" cy="1311118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58894" y="2414002"/>
        <a:ext cx="1059296" cy="416027"/>
      </dsp:txXfrm>
    </dsp:sp>
    <dsp:sp modelId="{C37EBBBE-E3D0-4818-BD01-438E30967175}">
      <dsp:nvSpPr>
        <dsp:cNvPr id="0" name=""/>
        <dsp:cNvSpPr/>
      </dsp:nvSpPr>
      <dsp:spPr>
        <a:xfrm>
          <a:off x="2030337" y="1590234"/>
          <a:ext cx="2127333" cy="166895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Resistant to at least one PI</a:t>
          </a:r>
          <a:br>
            <a:rPr lang="en-US" sz="1400" kern="1200" dirty="0" smtClean="0"/>
          </a:br>
          <a:r>
            <a:rPr lang="en-US" sz="1400" kern="1200" dirty="0" smtClean="0"/>
            <a:t>28 (28%)</a:t>
          </a:r>
          <a:endParaRPr lang="en-US" sz="1400" kern="1200" dirty="0"/>
        </a:p>
      </dsp:txBody>
      <dsp:txXfrm>
        <a:off x="2193978" y="1782806"/>
        <a:ext cx="818205" cy="128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HIV-1 drug resistance and third-line outcomes among children and adolescents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failing second-line therapy </a:t>
            </a:r>
            <a:r>
              <a:rPr lang="en-US" dirty="0"/>
              <a:t>in Malawi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 smtClean="0"/>
              <a:t>Rachel Kamba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75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TwitterHandle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93" y="273050"/>
            <a:ext cx="5170516" cy="1162051"/>
          </a:xfrm>
        </p:spPr>
        <p:txBody>
          <a:bodyPr>
            <a:normAutofit/>
          </a:bodyPr>
          <a:lstStyle/>
          <a:p>
            <a:r>
              <a:rPr lang="en-US" dirty="0"/>
              <a:t>HIV-1 drug resistance and third-line outcomes among children and adolescents </a:t>
            </a:r>
            <a:r>
              <a:rPr lang="en-US" dirty="0" smtClean="0"/>
              <a:t>failing </a:t>
            </a:r>
            <a:r>
              <a:rPr lang="en-US" dirty="0"/>
              <a:t>second-line therapy in Malawi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43" y="1562223"/>
            <a:ext cx="4744957" cy="3733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Rising resistance to first-line line drugs</a:t>
            </a:r>
          </a:p>
          <a:p>
            <a:r>
              <a:rPr lang="en-US" sz="1400" dirty="0" smtClean="0"/>
              <a:t>More patients on second-line line</a:t>
            </a:r>
          </a:p>
          <a:p>
            <a:pPr lvl="1"/>
            <a:r>
              <a:rPr lang="en-US" sz="1400" dirty="0" smtClean="0"/>
              <a:t>Higher level of treatment failure</a:t>
            </a:r>
          </a:p>
          <a:p>
            <a:pPr lvl="1"/>
            <a:r>
              <a:rPr lang="en-US" sz="1400" dirty="0" smtClean="0"/>
              <a:t>Genotype to confirm treatment failure not routinely available</a:t>
            </a:r>
          </a:p>
          <a:p>
            <a:pPr lvl="1"/>
            <a:r>
              <a:rPr lang="en-US" sz="1400" dirty="0" smtClean="0"/>
              <a:t>Limited information on outcomes of children and adolescents on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line</a:t>
            </a:r>
          </a:p>
          <a:p>
            <a:pPr lvl="1"/>
            <a:endParaRPr lang="en-US" sz="1400" dirty="0" smtClean="0"/>
          </a:p>
          <a:p>
            <a:r>
              <a:rPr lang="en-US" sz="1400" dirty="0" err="1" smtClean="0"/>
              <a:t>Chiradzulu</a:t>
            </a:r>
            <a:r>
              <a:rPr lang="en-US" sz="1400" dirty="0" smtClean="0"/>
              <a:t>, Malawi in 2019</a:t>
            </a:r>
          </a:p>
          <a:p>
            <a:pPr lvl="1"/>
            <a:r>
              <a:rPr lang="en-US" sz="1400" dirty="0" smtClean="0"/>
              <a:t>Pop: 336,000</a:t>
            </a:r>
          </a:p>
          <a:p>
            <a:pPr lvl="1"/>
            <a:r>
              <a:rPr lang="en-US" sz="1400" dirty="0" smtClean="0"/>
              <a:t>34,000 patients on ART </a:t>
            </a:r>
          </a:p>
          <a:p>
            <a:pPr lvl="1"/>
            <a:r>
              <a:rPr lang="en-US" sz="1400" dirty="0" smtClean="0"/>
              <a:t>10% on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line (45% &lt;20yo)</a:t>
            </a:r>
          </a:p>
          <a:p>
            <a:pPr lvl="1"/>
            <a:r>
              <a:rPr lang="en-US" sz="1400" dirty="0" err="1" smtClean="0"/>
              <a:t>Virological</a:t>
            </a:r>
            <a:r>
              <a:rPr lang="en-US" sz="1400" dirty="0" smtClean="0"/>
              <a:t> Failure on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line</a:t>
            </a:r>
          </a:p>
          <a:p>
            <a:pPr lvl="2"/>
            <a:r>
              <a:rPr lang="en-US" sz="1400" dirty="0" smtClean="0"/>
              <a:t>Adults: 8% (15% in 2016)</a:t>
            </a:r>
          </a:p>
          <a:p>
            <a:pPr lvl="2"/>
            <a:r>
              <a:rPr lang="en-US" sz="1400" dirty="0" smtClean="0"/>
              <a:t>Children/Adolescents: 16% (25% in 2016)</a:t>
            </a:r>
          </a:p>
          <a:p>
            <a:pPr lvl="1"/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0168664" y="2438425"/>
            <a:ext cx="131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Image Source: Gupta RK, </a:t>
            </a:r>
            <a:r>
              <a:rPr lang="fr-FR" sz="800" dirty="0"/>
              <a:t>Lancet Infect Dis </a:t>
            </a:r>
            <a:r>
              <a:rPr lang="fr-FR" sz="800" dirty="0" smtClean="0"/>
              <a:t>2017;18</a:t>
            </a:r>
            <a:r>
              <a:rPr lang="fr-FR" sz="800" dirty="0"/>
              <a:t>: 346–55</a:t>
            </a:r>
            <a:endParaRPr lang="en-US" sz="800" dirty="0"/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24" y="273050"/>
            <a:ext cx="3625840" cy="2723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730572" y="2996780"/>
            <a:ext cx="3250345" cy="30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089" y="5310839"/>
            <a:ext cx="1831963" cy="7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69"/>
            <a:ext cx="109728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7783" y="571059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Overall, 33 patients (33%) were switched to 3</a:t>
            </a:r>
            <a:r>
              <a:rPr lang="en-US" b="1" baseline="30000" dirty="0" smtClean="0"/>
              <a:t>rd</a:t>
            </a:r>
            <a:r>
              <a:rPr lang="en-US" b="1" dirty="0" smtClean="0"/>
              <a:t> line</a:t>
            </a:r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2289208"/>
              </p:ext>
            </p:extLst>
          </p:nvPr>
        </p:nvGraphicFramePr>
        <p:xfrm>
          <a:off x="149629" y="1135331"/>
          <a:ext cx="5686978" cy="426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3749" y="309916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Resistant to at least one PI and all available NRTIs</a:t>
            </a:r>
            <a:br>
              <a:rPr lang="en-US" sz="1200" dirty="0" smtClean="0"/>
            </a:br>
            <a:r>
              <a:rPr lang="en-US" sz="1200" dirty="0" smtClean="0"/>
              <a:t>12 (12%)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149629" y="4803482"/>
            <a:ext cx="293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NRTI: Nucleoside Reverse Transcriptase Inhibitors</a:t>
            </a:r>
          </a:p>
          <a:p>
            <a:r>
              <a:rPr lang="en-US" sz="800" dirty="0" smtClean="0"/>
              <a:t>NNRTI: Non-</a:t>
            </a:r>
            <a:r>
              <a:rPr lang="en-US" sz="800" dirty="0"/>
              <a:t>Nucleoside Reverse Transcriptase Inhibitors</a:t>
            </a:r>
          </a:p>
          <a:p>
            <a:r>
              <a:rPr lang="en-US" sz="800" dirty="0" smtClean="0"/>
              <a:t>PI: Protease Inhibitor</a:t>
            </a:r>
          </a:p>
          <a:p>
            <a:r>
              <a:rPr lang="en-US" sz="800" dirty="0" smtClean="0"/>
              <a:t>INSTI: Integrase Strand Transfer Inhibitor</a:t>
            </a:r>
            <a:endParaRPr lang="en-US" sz="800" dirty="0"/>
          </a:p>
        </p:txBody>
      </p:sp>
      <p:sp>
        <p:nvSpPr>
          <p:cNvPr id="9" name="ZoneTexte 4"/>
          <p:cNvSpPr txBox="1"/>
          <p:nvPr/>
        </p:nvSpPr>
        <p:spPr>
          <a:xfrm>
            <a:off x="279308" y="3045307"/>
            <a:ext cx="1143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resistant to any PI or NRTI</a:t>
            </a:r>
            <a:br>
              <a:rPr lang="en-US" sz="1400" dirty="0"/>
            </a:br>
            <a:r>
              <a:rPr lang="en-US" sz="1400" dirty="0" smtClean="0"/>
              <a:t>24 </a:t>
            </a:r>
            <a:r>
              <a:rPr lang="en-US" sz="1400" dirty="0"/>
              <a:t>(24%)</a:t>
            </a:r>
          </a:p>
          <a:p>
            <a:endParaRPr lang="en-US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517276"/>
              </p:ext>
            </p:extLst>
          </p:nvPr>
        </p:nvGraphicFramePr>
        <p:xfrm>
          <a:off x="6524413" y="1379913"/>
          <a:ext cx="5420976" cy="402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9823180" y="4823502"/>
            <a:ext cx="1829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Not all patients had completed 6 or 12 months after being switched to 3</a:t>
            </a:r>
            <a:r>
              <a:rPr lang="en-US" sz="800" baseline="30000" dirty="0" smtClean="0"/>
              <a:t>rd</a:t>
            </a:r>
            <a:r>
              <a:rPr lang="en-US" sz="800" dirty="0" smtClean="0"/>
              <a:t> line or after genotype for patients remaining on 2</a:t>
            </a:r>
            <a:r>
              <a:rPr lang="en-US" sz="800" baseline="30000" dirty="0" smtClean="0"/>
              <a:t>nd</a:t>
            </a:r>
            <a:r>
              <a:rPr lang="en-US" sz="800" dirty="0" smtClean="0"/>
              <a:t> line at this time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8404" y="873410"/>
            <a:ext cx="2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Profiles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17306" y="856933"/>
            <a:ext cx="21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Viral Load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47650"/>
            <a:ext cx="5943600" cy="513726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Over 30% of children and adolescents failing second-line required third-line initiation</a:t>
            </a:r>
          </a:p>
          <a:p>
            <a:pPr lvl="1"/>
            <a:r>
              <a:rPr lang="en-US" sz="2000" dirty="0" smtClean="0"/>
              <a:t>Genotyping needed to identify ARV resistance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High level of </a:t>
            </a:r>
            <a:r>
              <a:rPr lang="en-US" sz="2400" b="1" dirty="0" err="1" smtClean="0"/>
              <a:t>virological</a:t>
            </a:r>
            <a:r>
              <a:rPr lang="en-US" sz="2400" b="1" dirty="0" smtClean="0"/>
              <a:t> suppression on third-line</a:t>
            </a:r>
          </a:p>
          <a:p>
            <a:pPr lvl="1"/>
            <a:r>
              <a:rPr lang="en-US" sz="2000" dirty="0" smtClean="0"/>
              <a:t>Similar outcomes to a recently reported multi-country trial (</a:t>
            </a:r>
            <a:r>
              <a:rPr lang="en-US" sz="2000" dirty="0" err="1" smtClean="0"/>
              <a:t>ACTG</a:t>
            </a:r>
            <a:r>
              <a:rPr lang="en-US" sz="2000" dirty="0" smtClean="0"/>
              <a:t> 5288)</a:t>
            </a:r>
          </a:p>
          <a:p>
            <a:pPr lvl="1"/>
            <a:r>
              <a:rPr lang="en-US" sz="2000" dirty="0" smtClean="0"/>
              <a:t>Access to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line drugs for children difficult and expensive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Poor outcomes among those who remain on second-line </a:t>
            </a:r>
          </a:p>
          <a:p>
            <a:pPr lvl="1"/>
            <a:r>
              <a:rPr lang="en-US" sz="2000" dirty="0" smtClean="0"/>
              <a:t>Development of Complex Case Management Team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Limitations</a:t>
            </a:r>
          </a:p>
          <a:p>
            <a:pPr lvl="1"/>
            <a:r>
              <a:rPr lang="en-US" sz="2000" dirty="0" smtClean="0"/>
              <a:t>Genotyping only done for patients with confirmed treatment failure (some died or lost to follow-up before genotype)</a:t>
            </a:r>
          </a:p>
          <a:p>
            <a:pPr lvl="1"/>
            <a:r>
              <a:rPr lang="en-US" sz="2000" dirty="0" smtClean="0"/>
              <a:t>Non-experimental study design</a:t>
            </a:r>
          </a:p>
          <a:p>
            <a:pPr lvl="1"/>
            <a:r>
              <a:rPr lang="en-US" sz="2000" dirty="0" smtClean="0"/>
              <a:t>Small numbers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47" y="1255560"/>
            <a:ext cx="4982547" cy="45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462" y="1143000"/>
            <a:ext cx="12064538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would like to thank all participants, field workers, and MSF field teams for their support and contribution to this study.</a:t>
            </a:r>
            <a:endParaRPr lang="en-US" dirty="0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2" y="2168232"/>
            <a:ext cx="11937076" cy="360160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874953" y="5769833"/>
            <a:ext cx="4666211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The authors have no conflicts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3080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15213</TotalTime>
  <Words>369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AIDS 2016_Template</vt:lpstr>
      <vt:lpstr>PowerPoint Presentation</vt:lpstr>
      <vt:lpstr>HIV-1 drug resistance and third-line outcomes among children and adolescents  failing second-line therapy in Malawi</vt:lpstr>
      <vt:lpstr>HIV-1 drug resistance and third-line outcomes among children and adolescents failing second-line therapy in Malawi</vt:lpstr>
      <vt:lpstr>Results</vt:lpstr>
      <vt:lpstr>Discussion</vt:lpstr>
      <vt:lpstr>Acknowledgments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.</cp:lastModifiedBy>
  <cp:revision>53</cp:revision>
  <cp:lastPrinted>2017-01-16T15:31:13Z</cp:lastPrinted>
  <dcterms:created xsi:type="dcterms:W3CDTF">2017-01-13T09:09:35Z</dcterms:created>
  <dcterms:modified xsi:type="dcterms:W3CDTF">2019-07-17T13:39:55Z</dcterms:modified>
</cp:coreProperties>
</file>